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18bcc5c44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18bcc5c44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800">
                <a:solidFill>
                  <a:srgbClr val="595959"/>
                </a:solidFill>
              </a:rPr>
              <a:t>Regents and Stadium Drive host cluster of stem (Biology, Chemistry, Engineering, etc.) buildings and lecture halls (Symons, A. James Clark, Martin, etc.), so high possibility that riders have classes there and need to travel there often. It is also football season and Stadium Drive also has the stadium and football complex for game and practice. Also Baltimore Avenue is on US Route 1 which is the main road and connect one part of campus to another, so rider are also likely to travel there offen.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18bcc5c44f_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18bcc5c44f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rgbClr val="595959"/>
                </a:solidFill>
              </a:rPr>
              <a:t>Regents and Stadium Drive host cluster of stem (Biology, Chemistry, Engineering, etc.) buildings and lecture halls (Symons, A. James Clark, Martin, etc.), so high possibility that riders have classes there and need to travel there often. It is also football season and Stadium Drive also has the stadium and football complex for game and practice. Also Baltimore Avenue is on US Route 1 which is the main road and connect one part of campus to another, so rider are also likely to travel there offen.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18bcc5c44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18bcc5c44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Char char="●"/>
            </a:pPr>
            <a:r>
              <a:rPr lang="en" sz="1200">
                <a:solidFill>
                  <a:schemeClr val="dk1"/>
                </a:solidFill>
              </a:rPr>
              <a:t>F</a:t>
            </a:r>
            <a:r>
              <a:rPr lang="en" sz="1200">
                <a:solidFill>
                  <a:schemeClr val="dk1"/>
                </a:solidFill>
              </a:rPr>
              <a:t>ractions are happening the most on roads that are narrow from this we recommend adding a dedicated lane for E-scooters and bikes.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Focus on specific location throughout the campus and to do this you need data. </a:t>
            </a:r>
            <a:endParaRPr sz="1200">
              <a:solidFill>
                <a:schemeClr val="dk1"/>
              </a:solidFill>
            </a:endParaRPr>
          </a:p>
          <a:p>
            <a:pPr indent="0" lvl="0" marL="0" rtl="0" algn="l">
              <a:spcBef>
                <a:spcPts val="1200"/>
              </a:spcBef>
              <a:spcAft>
                <a:spcPts val="0"/>
              </a:spcAft>
              <a:buNone/>
            </a:pPr>
            <a:r>
              <a:t/>
            </a:r>
            <a:endParaRPr sz="12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18bcc5c44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18bcc5c4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Collect data through out campus to be able to create a safer </a:t>
            </a:r>
            <a:r>
              <a:rPr lang="en" sz="1200">
                <a:solidFill>
                  <a:schemeClr val="dk1"/>
                </a:solidFill>
              </a:rPr>
              <a:t>environment</a:t>
            </a:r>
            <a:r>
              <a:rPr lang="en" sz="1200">
                <a:solidFill>
                  <a:schemeClr val="dk1"/>
                </a:solidFill>
              </a:rPr>
              <a:t> for students. </a:t>
            </a:r>
            <a:endParaRPr sz="1200">
              <a:solidFill>
                <a:schemeClr val="dk1"/>
              </a:solidFill>
            </a:endParaRPr>
          </a:p>
          <a:p>
            <a:pPr indent="0" lvl="0" marL="0" rtl="0" algn="l">
              <a:spcBef>
                <a:spcPts val="0"/>
              </a:spcBef>
              <a:spcAft>
                <a:spcPts val="0"/>
              </a:spcAft>
              <a:buNone/>
            </a:pPr>
            <a:r>
              <a:rPr lang="en" sz="1200">
                <a:solidFill>
                  <a:schemeClr val="dk1"/>
                </a:solidFill>
              </a:rPr>
              <a:t>Some data to </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Data collection on courses offered during a semester. Like location, start and stop time, day of the week, and capacity of the course. </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Data collection of ticket sale for big events on campus, ie homecoming, sporting event.</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Data collection on pedestrian. Where are people walking most frequently around the campus.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Data collection of the day and time of commuters. Showing the influx of students coming and leaving campus. </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18bcc5c44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18bcc5c44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18bcc5c44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18bcc5c44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18bcc5c44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18bcc5c4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18bcc5c44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18bcc5c4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18bcc5c44f_4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18bcc5c44f_4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18bcc5c44f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18bcc5c44f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17d6b8ecb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17d6b8ecb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17d6b8ecb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17d6b8ecb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Team IC 22019</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dk1"/>
                </a:solidFill>
              </a:rPr>
              <a:t>By: Sanaa Mironov, Anshika Patel, and Jagan Velraj</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Finding</a:t>
            </a:r>
            <a:endParaRPr/>
          </a:p>
        </p:txBody>
      </p:sp>
      <p:sp>
        <p:nvSpPr>
          <p:cNvPr id="109" name="Google Shape;109;p22"/>
          <p:cNvSpPr txBox="1"/>
          <p:nvPr>
            <p:ph idx="2" type="body"/>
          </p:nvPr>
        </p:nvSpPr>
        <p:spPr>
          <a:xfrm>
            <a:off x="4832400" y="1017725"/>
            <a:ext cx="4211100" cy="3950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Clr>
                <a:schemeClr val="dk1"/>
              </a:buClr>
              <a:buSzPts val="275"/>
              <a:buFont typeface="Arial"/>
              <a:buNone/>
            </a:pPr>
            <a:r>
              <a:rPr lang="en" sz="1712"/>
              <a:t>Most Travel Path: Regents Drive, Stadium Drive, Baltimore Avenue</a:t>
            </a:r>
            <a:endParaRPr sz="1712"/>
          </a:p>
          <a:p>
            <a:pPr indent="0" lvl="0" marL="0" rtl="0" algn="l">
              <a:lnSpc>
                <a:spcPct val="95000"/>
              </a:lnSpc>
              <a:spcBef>
                <a:spcPts val="1200"/>
              </a:spcBef>
              <a:spcAft>
                <a:spcPts val="0"/>
              </a:spcAft>
              <a:buClr>
                <a:schemeClr val="dk1"/>
              </a:buClr>
              <a:buSzPts val="275"/>
              <a:buFont typeface="Arial"/>
              <a:buNone/>
            </a:pPr>
            <a:r>
              <a:rPr lang="en" sz="1712"/>
              <a:t>Why: </a:t>
            </a:r>
            <a:endParaRPr sz="1712"/>
          </a:p>
          <a:p>
            <a:pPr indent="-337343" lvl="0" marL="457200" rtl="0" algn="l">
              <a:lnSpc>
                <a:spcPct val="95000"/>
              </a:lnSpc>
              <a:spcBef>
                <a:spcPts val="1200"/>
              </a:spcBef>
              <a:spcAft>
                <a:spcPts val="0"/>
              </a:spcAft>
              <a:buSzPts val="1713"/>
              <a:buAutoNum type="arabicPeriod"/>
            </a:pPr>
            <a:r>
              <a:rPr lang="en" sz="1712"/>
              <a:t>Regents and Stadium Drive host cluster of stem (Biology, Chemistry, Engineering, etc.) buildings and lecture halls (Symons, A. James Clark, Martin, etc.)</a:t>
            </a:r>
            <a:endParaRPr sz="1712"/>
          </a:p>
          <a:p>
            <a:pPr indent="-337343" lvl="0" marL="457200" rtl="0" algn="l">
              <a:lnSpc>
                <a:spcPct val="95000"/>
              </a:lnSpc>
              <a:spcBef>
                <a:spcPts val="0"/>
              </a:spcBef>
              <a:spcAft>
                <a:spcPts val="0"/>
              </a:spcAft>
              <a:buSzPts val="1713"/>
              <a:buAutoNum type="arabicPeriod"/>
            </a:pPr>
            <a:r>
              <a:rPr lang="en" sz="1712"/>
              <a:t>Stadium Drive is home to the stadium and football practice complex</a:t>
            </a:r>
            <a:endParaRPr sz="1712"/>
          </a:p>
          <a:p>
            <a:pPr indent="-337343" lvl="0" marL="457200" rtl="0" algn="l">
              <a:lnSpc>
                <a:spcPct val="95000"/>
              </a:lnSpc>
              <a:spcBef>
                <a:spcPts val="0"/>
              </a:spcBef>
              <a:spcAft>
                <a:spcPts val="0"/>
              </a:spcAft>
              <a:buSzPts val="1713"/>
              <a:buAutoNum type="arabicPeriod"/>
            </a:pPr>
            <a:r>
              <a:rPr lang="en" sz="1712"/>
              <a:t>Baltimore Avenue is on US 1 i.e, major road</a:t>
            </a:r>
            <a:endParaRPr sz="1712"/>
          </a:p>
        </p:txBody>
      </p:sp>
      <p:pic>
        <p:nvPicPr>
          <p:cNvPr id="110" name="Google Shape;110;p22"/>
          <p:cNvPicPr preferRelativeResize="0"/>
          <p:nvPr/>
        </p:nvPicPr>
        <p:blipFill>
          <a:blip r:embed="rId3">
            <a:alphaModFix/>
          </a:blip>
          <a:stretch>
            <a:fillRect/>
          </a:stretch>
        </p:blipFill>
        <p:spPr>
          <a:xfrm>
            <a:off x="311700" y="1017725"/>
            <a:ext cx="4520699" cy="370220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Finding</a:t>
            </a:r>
            <a:endParaRPr/>
          </a:p>
        </p:txBody>
      </p:sp>
      <p:sp>
        <p:nvSpPr>
          <p:cNvPr id="116" name="Google Shape;116;p23"/>
          <p:cNvSpPr txBox="1"/>
          <p:nvPr>
            <p:ph idx="2" type="body"/>
          </p:nvPr>
        </p:nvSpPr>
        <p:spPr>
          <a:xfrm>
            <a:off x="4832400" y="1017725"/>
            <a:ext cx="4211100" cy="39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Most Infractions: Regents Drive, Stadium Drive, Alumni Drive</a:t>
            </a:r>
            <a:endParaRPr sz="2300"/>
          </a:p>
          <a:p>
            <a:pPr indent="0" lvl="0" marL="0" rtl="0" algn="l">
              <a:spcBef>
                <a:spcPts val="1200"/>
              </a:spcBef>
              <a:spcAft>
                <a:spcPts val="0"/>
              </a:spcAft>
              <a:buNone/>
            </a:pPr>
            <a:r>
              <a:rPr lang="en" sz="2300"/>
              <a:t>Why: </a:t>
            </a:r>
            <a:endParaRPr sz="2300"/>
          </a:p>
          <a:p>
            <a:pPr indent="-374650" lvl="0" marL="457200" rtl="0" algn="l">
              <a:spcBef>
                <a:spcPts val="1200"/>
              </a:spcBef>
              <a:spcAft>
                <a:spcPts val="0"/>
              </a:spcAft>
              <a:buSzPts val="2300"/>
              <a:buAutoNum type="arabicPeriod"/>
            </a:pPr>
            <a:r>
              <a:rPr lang="en" sz="2300"/>
              <a:t>Heavy pedestrian traffic</a:t>
            </a:r>
            <a:endParaRPr sz="2300"/>
          </a:p>
          <a:p>
            <a:pPr indent="-374650" lvl="0" marL="457200" rtl="0" algn="l">
              <a:spcBef>
                <a:spcPts val="0"/>
              </a:spcBef>
              <a:spcAft>
                <a:spcPts val="0"/>
              </a:spcAft>
              <a:buSzPts val="2300"/>
              <a:buAutoNum type="arabicPeriod"/>
            </a:pPr>
            <a:r>
              <a:rPr lang="en" sz="2300"/>
              <a:t>Higher chances for collisions with cars near garages</a:t>
            </a:r>
            <a:endParaRPr sz="2300"/>
          </a:p>
          <a:p>
            <a:pPr indent="0" lvl="0" marL="457200" rtl="0" algn="l">
              <a:lnSpc>
                <a:spcPct val="95000"/>
              </a:lnSpc>
              <a:spcBef>
                <a:spcPts val="1200"/>
              </a:spcBef>
              <a:spcAft>
                <a:spcPts val="1200"/>
              </a:spcAft>
              <a:buNone/>
            </a:pPr>
            <a:r>
              <a:t/>
            </a:r>
            <a:endParaRPr sz="2300"/>
          </a:p>
        </p:txBody>
      </p:sp>
      <p:pic>
        <p:nvPicPr>
          <p:cNvPr id="117" name="Google Shape;117;p23"/>
          <p:cNvPicPr preferRelativeResize="0"/>
          <p:nvPr/>
        </p:nvPicPr>
        <p:blipFill>
          <a:blip r:embed="rId3">
            <a:alphaModFix/>
          </a:blip>
          <a:stretch>
            <a:fillRect/>
          </a:stretch>
        </p:blipFill>
        <p:spPr>
          <a:xfrm>
            <a:off x="152400" y="1170125"/>
            <a:ext cx="4527601" cy="349960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Recommendation</a:t>
            </a:r>
            <a:endParaRPr/>
          </a:p>
        </p:txBody>
      </p:sp>
      <p:sp>
        <p:nvSpPr>
          <p:cNvPr id="123" name="Google Shape;123;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Clr>
                <a:schemeClr val="dk1"/>
              </a:buClr>
              <a:buSzPts val="2000"/>
              <a:buChar char="●"/>
            </a:pPr>
            <a:r>
              <a:rPr lang="en" sz="2000">
                <a:solidFill>
                  <a:schemeClr val="dk1"/>
                </a:solidFill>
              </a:rPr>
              <a:t>D</a:t>
            </a:r>
            <a:r>
              <a:rPr lang="en" sz="2000">
                <a:solidFill>
                  <a:schemeClr val="dk1"/>
                </a:solidFill>
              </a:rPr>
              <a:t>edicated lane for E-scooters</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Focus on target geofencing</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Recommendations</a:t>
            </a:r>
            <a:endParaRPr/>
          </a:p>
        </p:txBody>
      </p:sp>
      <p:sp>
        <p:nvSpPr>
          <p:cNvPr id="129" name="Google Shape;129;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solidFill>
                  <a:schemeClr val="dk1"/>
                </a:solidFill>
              </a:rPr>
              <a:t>Knowledge</a:t>
            </a:r>
            <a:r>
              <a:rPr b="1" lang="en">
                <a:solidFill>
                  <a:schemeClr val="dk1"/>
                </a:solidFill>
              </a:rPr>
              <a:t> is power</a:t>
            </a:r>
            <a:endParaRPr b="1">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Data collection on courses offered during a semester.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Data collection of ticket sale for big events on campus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Data collection on pedestrian.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Data collection on commuters. </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What is problem/happening</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UMD Department of Transportation Services (DOTS) has a situation where increase in usage of the e-scooters might be a concern for campus sidewalks in the future. </a:t>
            </a:r>
            <a:endParaRPr sz="700">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Char char="●"/>
            </a:pPr>
            <a:r>
              <a:rPr lang="en">
                <a:solidFill>
                  <a:schemeClr val="dk1"/>
                </a:solidFill>
              </a:rPr>
              <a:t>They have data and know these infractions are happening but couldn’t assemble the data in useful format that provide useful information to enforce certain rules to improve the campus sidewalks student security.</a:t>
            </a:r>
            <a:endParaRPr sz="700">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Char char="●"/>
            </a:pPr>
            <a:r>
              <a:rPr lang="en">
                <a:solidFill>
                  <a:schemeClr val="dk1"/>
                </a:solidFill>
              </a:rPr>
              <a:t>With the data provided by the DOTs, we decided to dive deep and provide an practical solutions with our findings.</a:t>
            </a:r>
            <a:endParaRPr>
              <a:solidFill>
                <a:schemeClr val="dk1"/>
              </a:solidFill>
            </a:endParaRPr>
          </a:p>
          <a:p>
            <a:pPr indent="0" lvl="0" marL="0" rtl="0" algn="l">
              <a:spcBef>
                <a:spcPts val="1200"/>
              </a:spcBef>
              <a:spcAft>
                <a:spcPts val="1200"/>
              </a:spcAft>
              <a:buNone/>
            </a:pPr>
            <a:r>
              <a:t/>
            </a:r>
            <a:endParaRPr sz="1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What question we ask</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When analyzing the data </a:t>
            </a:r>
            <a:r>
              <a:rPr lang="en">
                <a:solidFill>
                  <a:schemeClr val="dk1"/>
                </a:solidFill>
              </a:rPr>
              <a:t>provided</a:t>
            </a:r>
            <a:r>
              <a:rPr lang="en">
                <a:solidFill>
                  <a:schemeClr val="dk1"/>
                </a:solidFill>
              </a:rPr>
              <a:t> to us, we asked: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What’s the strategic importance of identifying and targeting only the sidewalks with the most frequent infractions?</a:t>
            </a:r>
            <a:r>
              <a:rPr lang="en">
                <a:solidFill>
                  <a:schemeClr val="dk1"/>
                </a:solidFill>
              </a:rPr>
              <a:t>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Are there any data on </a:t>
            </a:r>
            <a:r>
              <a:rPr lang="en">
                <a:solidFill>
                  <a:schemeClr val="dk1"/>
                </a:solidFill>
              </a:rPr>
              <a:t>pedestrian</a:t>
            </a:r>
            <a:r>
              <a:rPr lang="en">
                <a:solidFill>
                  <a:schemeClr val="dk1"/>
                </a:solidFill>
              </a:rPr>
              <a:t> traffic and when this pedestrian traffic occurs?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In what ways we can </a:t>
            </a:r>
            <a:r>
              <a:rPr lang="en">
                <a:solidFill>
                  <a:schemeClr val="dk1"/>
                </a:solidFill>
              </a:rPr>
              <a:t>identify the scooter usage will be high?</a:t>
            </a:r>
            <a:r>
              <a:rPr lang="en">
                <a:solidFill>
                  <a:schemeClr val="dk1"/>
                </a:solidFill>
              </a:rPr>
              <a:t> </a:t>
            </a:r>
            <a:endParaRPr>
              <a:solidFill>
                <a:schemeClr val="dk1"/>
              </a:solidFill>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Data Set </a:t>
            </a:r>
            <a:endParaRPr/>
          </a:p>
        </p:txBody>
      </p:sp>
      <p:sp>
        <p:nvSpPr>
          <p:cNvPr id="73" name="Google Shape;7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1600">
                <a:solidFill>
                  <a:schemeClr val="dk1"/>
                </a:solidFill>
              </a:rPr>
              <a:t>Dataset A:</a:t>
            </a:r>
            <a:r>
              <a:rPr lang="en" sz="1600">
                <a:solidFill>
                  <a:schemeClr val="dk1"/>
                </a:solidFill>
              </a:rPr>
              <a:t> Data set from the month of September and November of Veo e-scooters operating on campus and parking area. The data was anonymized in geojson format. </a:t>
            </a:r>
            <a:endParaRPr sz="1600">
              <a:solidFill>
                <a:schemeClr val="dk1"/>
              </a:solidFill>
            </a:endParaRPr>
          </a:p>
          <a:p>
            <a:pPr indent="0" lvl="0" marL="0" rtl="0" algn="l">
              <a:spcBef>
                <a:spcPts val="1200"/>
              </a:spcBef>
              <a:spcAft>
                <a:spcPts val="0"/>
              </a:spcAft>
              <a:buNone/>
            </a:pPr>
            <a:r>
              <a:rPr b="1" lang="en" sz="1600">
                <a:solidFill>
                  <a:schemeClr val="dk1"/>
                </a:solidFill>
              </a:rPr>
              <a:t>Dataset B:</a:t>
            </a:r>
            <a:r>
              <a:rPr lang="en" sz="1600">
                <a:solidFill>
                  <a:schemeClr val="dk1"/>
                </a:solidFill>
              </a:rPr>
              <a:t> GIS map data denoting the location of all sidewalks on UMD College Park campus</a:t>
            </a:r>
            <a:endParaRPr sz="1600">
              <a:solidFill>
                <a:schemeClr val="dk1"/>
              </a:solidFill>
            </a:endParaRPr>
          </a:p>
          <a:p>
            <a:pPr indent="0" lvl="0" marL="0" rtl="0" algn="l">
              <a:spcBef>
                <a:spcPts val="1200"/>
              </a:spcBef>
              <a:spcAft>
                <a:spcPts val="1200"/>
              </a:spcAft>
              <a:buNone/>
            </a:pPr>
            <a:r>
              <a:t/>
            </a:r>
            <a:endParaRPr b="1" sz="17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Data Set </a:t>
            </a:r>
            <a:r>
              <a:rPr lang="en"/>
              <a:t>limitations</a:t>
            </a:r>
            <a:r>
              <a:rPr lang="en"/>
              <a:t> </a:t>
            </a:r>
            <a:endParaRPr/>
          </a:p>
        </p:txBody>
      </p:sp>
      <p:sp>
        <p:nvSpPr>
          <p:cNvPr id="79" name="Google Shape;79;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Small Data Sample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Showed only the month of </a:t>
            </a:r>
            <a:r>
              <a:rPr lang="en">
                <a:solidFill>
                  <a:schemeClr val="dk1"/>
                </a:solidFill>
              </a:rPr>
              <a:t>September</a:t>
            </a:r>
            <a:r>
              <a:rPr lang="en">
                <a:solidFill>
                  <a:schemeClr val="dk1"/>
                </a:solidFill>
              </a:rPr>
              <a:t> and November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No metadata like day of the week and time of the daytime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During the </a:t>
            </a:r>
            <a:r>
              <a:rPr lang="en">
                <a:solidFill>
                  <a:schemeClr val="dk1"/>
                </a:solidFill>
              </a:rPr>
              <a:t>pandemic</a:t>
            </a:r>
            <a:r>
              <a:rPr lang="en">
                <a:solidFill>
                  <a:schemeClr val="dk1"/>
                </a:solidFill>
              </a:rPr>
              <a:t> where online courses were </a:t>
            </a:r>
            <a:r>
              <a:rPr lang="en">
                <a:solidFill>
                  <a:schemeClr val="dk1"/>
                </a:solidFill>
              </a:rPr>
              <a:t>widely</a:t>
            </a:r>
            <a:r>
              <a:rPr lang="en">
                <a:solidFill>
                  <a:schemeClr val="dk1"/>
                </a:solidFill>
              </a:rPr>
              <a:t> </a:t>
            </a:r>
            <a:r>
              <a:rPr lang="en">
                <a:solidFill>
                  <a:schemeClr val="dk1"/>
                </a:solidFill>
              </a:rPr>
              <a:t>available.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Data set during high peak like homecoming and football season.</a:t>
            </a:r>
            <a:endParaRPr>
              <a:solidFill>
                <a:schemeClr val="dk1"/>
              </a:solidFill>
            </a:endParaRPr>
          </a:p>
          <a:p>
            <a:pPr indent="0" lvl="0" marL="0" rtl="0" algn="l">
              <a:spcBef>
                <a:spcPts val="1200"/>
              </a:spcBef>
              <a:spcAft>
                <a:spcPts val="0"/>
              </a:spcAft>
              <a:buNone/>
            </a:pPr>
            <a:r>
              <a:rPr lang="en">
                <a:solidFill>
                  <a:schemeClr val="dk1"/>
                </a:solidFill>
              </a:rPr>
              <a:t>With so much limitation on data, this could skew tangible and insightful results.</a:t>
            </a:r>
            <a:endParaRPr>
              <a:solidFill>
                <a:schemeClr val="dk1"/>
              </a:solidFill>
            </a:endParaRPr>
          </a:p>
          <a:p>
            <a:pPr indent="0" lvl="0" marL="91440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Aggregated Data - Trip Count Per Segment</a:t>
            </a:r>
            <a:endParaRPr/>
          </a:p>
          <a:p>
            <a:pPr indent="0" lvl="0" marL="0" rtl="0" algn="ctr">
              <a:spcBef>
                <a:spcPts val="0"/>
              </a:spcBef>
              <a:spcAft>
                <a:spcPts val="0"/>
              </a:spcAft>
              <a:buNone/>
            </a:pPr>
            <a:r>
              <a:rPr lang="en"/>
              <a:t> </a:t>
            </a:r>
            <a:endParaRPr/>
          </a:p>
        </p:txBody>
      </p:sp>
      <p:pic>
        <p:nvPicPr>
          <p:cNvPr id="85" name="Google Shape;85;p18"/>
          <p:cNvPicPr preferRelativeResize="0"/>
          <p:nvPr/>
        </p:nvPicPr>
        <p:blipFill>
          <a:blip r:embed="rId3">
            <a:alphaModFix/>
          </a:blip>
          <a:stretch>
            <a:fillRect/>
          </a:stretch>
        </p:blipFill>
        <p:spPr>
          <a:xfrm>
            <a:off x="1140613" y="1100200"/>
            <a:ext cx="6862770" cy="382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Aggregated Data Average Percent of Infractions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 </a:t>
            </a:r>
            <a:endParaRPr/>
          </a:p>
        </p:txBody>
      </p:sp>
      <p:pic>
        <p:nvPicPr>
          <p:cNvPr id="91" name="Google Shape;91;p19"/>
          <p:cNvPicPr preferRelativeResize="0"/>
          <p:nvPr/>
        </p:nvPicPr>
        <p:blipFill>
          <a:blip r:embed="rId3">
            <a:alphaModFix/>
          </a:blip>
          <a:stretch>
            <a:fillRect/>
          </a:stretch>
        </p:blipFill>
        <p:spPr>
          <a:xfrm>
            <a:off x="1140613" y="1092425"/>
            <a:ext cx="6862770" cy="3820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Aggregated Data - Trip Count Per Segment</a:t>
            </a:r>
            <a:endParaRPr/>
          </a:p>
          <a:p>
            <a:pPr indent="0" lvl="0" marL="0" rtl="0" algn="ctr">
              <a:spcBef>
                <a:spcPts val="0"/>
              </a:spcBef>
              <a:spcAft>
                <a:spcPts val="0"/>
              </a:spcAft>
              <a:buNone/>
            </a:pPr>
            <a:r>
              <a:rPr lang="en"/>
              <a:t> </a:t>
            </a:r>
            <a:endParaRPr/>
          </a:p>
        </p:txBody>
      </p:sp>
      <p:pic>
        <p:nvPicPr>
          <p:cNvPr id="97" name="Google Shape;97;p20"/>
          <p:cNvPicPr preferRelativeResize="0"/>
          <p:nvPr/>
        </p:nvPicPr>
        <p:blipFill>
          <a:blip r:embed="rId3">
            <a:alphaModFix/>
          </a:blip>
          <a:stretch>
            <a:fillRect/>
          </a:stretch>
        </p:blipFill>
        <p:spPr>
          <a:xfrm>
            <a:off x="1717688" y="1017725"/>
            <a:ext cx="5708629" cy="38209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Aggregated Data - Average Percent of Infraction</a:t>
            </a:r>
            <a:endParaRPr/>
          </a:p>
          <a:p>
            <a:pPr indent="0" lvl="0" marL="0" rtl="0" algn="ctr">
              <a:spcBef>
                <a:spcPts val="0"/>
              </a:spcBef>
              <a:spcAft>
                <a:spcPts val="0"/>
              </a:spcAft>
              <a:buNone/>
            </a:pPr>
            <a:r>
              <a:rPr lang="en"/>
              <a:t> </a:t>
            </a:r>
            <a:endParaRPr/>
          </a:p>
        </p:txBody>
      </p:sp>
      <p:pic>
        <p:nvPicPr>
          <p:cNvPr id="103" name="Google Shape;103;p21"/>
          <p:cNvPicPr preferRelativeResize="0"/>
          <p:nvPr/>
        </p:nvPicPr>
        <p:blipFill>
          <a:blip r:embed="rId3">
            <a:alphaModFix/>
          </a:blip>
          <a:stretch>
            <a:fillRect/>
          </a:stretch>
        </p:blipFill>
        <p:spPr>
          <a:xfrm>
            <a:off x="1690988" y="1017725"/>
            <a:ext cx="5762030" cy="382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